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906000" type="A4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330175"/>
    <a:srgbClr val="3301B1"/>
    <a:srgbClr val="D9D9D9"/>
    <a:srgbClr val="D5D4D6"/>
    <a:srgbClr val="D3D2D4"/>
    <a:srgbClr val="CFCED0"/>
    <a:srgbClr val="CDCCCE"/>
    <a:srgbClr val="D7D6D8"/>
    <a:srgbClr val="DBDA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-3402" y="-72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137" cy="512304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0506" y="0"/>
            <a:ext cx="3077137" cy="512304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334B48D6-BAC7-44AA-894C-7497127848E4}" type="datetimeFigureOut">
              <a:rPr lang="en-US" smtClean="0"/>
              <a:pPr/>
              <a:t>10/3/2018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20913" y="768350"/>
            <a:ext cx="265747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599" y="4861155"/>
            <a:ext cx="5680103" cy="4605821"/>
          </a:xfrm>
          <a:prstGeom prst="rect">
            <a:avLst/>
          </a:prstGeom>
        </p:spPr>
        <p:txBody>
          <a:bodyPr vert="horz" lIns="94768" tIns="47384" rIns="94768" bIns="4738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0673"/>
            <a:ext cx="3077137" cy="512303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0506" y="9720673"/>
            <a:ext cx="3077137" cy="512303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001AE7B9-6BC5-4CC3-92C9-14523067A4E2}" type="slidenum">
              <a:rPr lang="en-NZ" smtClean="0"/>
              <a:pPr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35356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7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57AC0-34F2-4CA7-90DA-3C47E6AB271E}" type="datetime1">
              <a:rPr lang="en-US" smtClean="0"/>
              <a:pPr/>
              <a:t>10/3/2018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F5A76-9918-49AE-A522-6269E41C12DC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F4761-4BE3-41BF-ACDE-48A5A2DEB74B}" type="datetime1">
              <a:rPr lang="en-US" smtClean="0"/>
              <a:pPr/>
              <a:t>10/3/2018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F5A76-9918-49AE-A522-6269E41C12DC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6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6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7D639-0EBA-4B8D-8DBA-990562C20DB6}" type="datetime1">
              <a:rPr lang="en-US" smtClean="0"/>
              <a:pPr/>
              <a:t>10/3/2018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F5A76-9918-49AE-A522-6269E41C12DC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DCA7-4927-4A46-A67B-56DA9334BFAA}" type="datetime1">
              <a:rPr lang="en-US" smtClean="0"/>
              <a:pPr/>
              <a:t>10/3/2018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F5A76-9918-49AE-A522-6269E41C12DC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92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B040F-63BF-4A9C-AAE9-14ABAD258668}" type="datetime1">
              <a:rPr lang="en-US" smtClean="0"/>
              <a:pPr/>
              <a:t>10/3/2018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F5A76-9918-49AE-A522-6269E41C12DC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5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5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A8D11-DB29-4B13-8DAD-09262E177BA3}" type="datetime1">
              <a:rPr lang="en-US" smtClean="0"/>
              <a:pPr/>
              <a:t>10/3/2018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F5A76-9918-49AE-A522-6269E41C12DC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C5B4C-CE31-4D1C-A017-8242890A2FE2}" type="datetime1">
              <a:rPr lang="en-US" smtClean="0"/>
              <a:pPr/>
              <a:t>10/3/2018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F5A76-9918-49AE-A522-6269E41C12DC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078D9-05F9-419E-85CF-83D28A8F661E}" type="datetime1">
              <a:rPr lang="en-US" smtClean="0"/>
              <a:pPr/>
              <a:t>10/3/2018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F5A76-9918-49AE-A522-6269E41C12DC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778A4-6F9F-4321-84A9-FA8505DEC29A}" type="datetime1">
              <a:rPr lang="en-US" smtClean="0"/>
              <a:pPr/>
              <a:t>10/3/2018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F5A76-9918-49AE-A522-6269E41C12DC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12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7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A37B6-5563-4BE7-8B97-0C0D1F2D280E}" type="datetime1">
              <a:rPr lang="en-US" smtClean="0"/>
              <a:pPr/>
              <a:t>10/3/2018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F5A76-9918-49AE-A522-6269E41C12DC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51EF-0339-4BA8-A65B-52080EAB6893}" type="datetime1">
              <a:rPr lang="en-US" smtClean="0"/>
              <a:pPr/>
              <a:t>10/3/2018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F5A76-9918-49AE-A522-6269E41C12DC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5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401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A9E84-1262-4043-91A1-56FDC9E34CF0}" type="datetime1">
              <a:rPr lang="en-US" smtClean="0"/>
              <a:pPr/>
              <a:t>10/3/2018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401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401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F5A76-9918-49AE-A522-6269E41C12DC}" type="slidenum">
              <a:rPr lang="en-NZ" smtClean="0"/>
              <a:pPr/>
              <a:t>‹#›</a:t>
            </a:fld>
            <a:endParaRPr lang="en-N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SD_COLOU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35242" y="106680"/>
            <a:ext cx="1631318" cy="818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1028700"/>
            <a:ext cx="6858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800" b="1" dirty="0" smtClean="0">
                <a:solidFill>
                  <a:srgbClr val="330175"/>
                </a:solidFill>
                <a:latin typeface="Arial Black" pitchFamily="34" charset="0"/>
              </a:rPr>
              <a:t>SDL STANDARD STRAINERS</a:t>
            </a:r>
          </a:p>
          <a:p>
            <a:pPr algn="ctr"/>
            <a:r>
              <a:rPr lang="en-NZ" sz="2400" b="1" dirty="0" smtClean="0">
                <a:solidFill>
                  <a:schemeClr val="bg1">
                    <a:lumMod val="50000"/>
                  </a:schemeClr>
                </a:solidFill>
                <a:latin typeface="Arial Black" pitchFamily="34" charset="0"/>
              </a:rPr>
              <a:t>F0 SERIES 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0" y="9512076"/>
            <a:ext cx="6826128" cy="374210"/>
            <a:chOff x="0" y="8765382"/>
            <a:chExt cx="6746240" cy="373856"/>
          </a:xfrm>
        </p:grpSpPr>
        <p:pic>
          <p:nvPicPr>
            <p:cNvPr id="21" name="Picture 20"/>
            <p:cNvPicPr>
              <a:picLocks noChangeAspect="1" noChangeArrowheads="1"/>
            </p:cNvPicPr>
            <p:nvPr/>
          </p:nvPicPr>
          <p:blipFill>
            <a:blip r:embed="rId3" cstate="print"/>
            <a:srcRect l="61908" t="86186" r="11639" b="10398"/>
            <a:stretch>
              <a:fillRect/>
            </a:stretch>
          </p:blipFill>
          <p:spPr bwMode="auto">
            <a:xfrm>
              <a:off x="2503170" y="8778240"/>
              <a:ext cx="424307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1"/>
            <p:cNvPicPr>
              <a:picLocks noChangeAspect="1" noChangeArrowheads="1"/>
            </p:cNvPicPr>
            <p:nvPr/>
          </p:nvPicPr>
          <p:blipFill>
            <a:blip r:embed="rId3" cstate="print"/>
            <a:srcRect l="26920" t="86068" r="54375" b="10208"/>
            <a:stretch>
              <a:fillRect/>
            </a:stretch>
          </p:blipFill>
          <p:spPr bwMode="auto">
            <a:xfrm>
              <a:off x="0" y="8765382"/>
              <a:ext cx="3000375" cy="373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3751758"/>
              </p:ext>
            </p:extLst>
          </p:nvPr>
        </p:nvGraphicFramePr>
        <p:xfrm>
          <a:off x="243191" y="2126547"/>
          <a:ext cx="5310941" cy="695323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53876"/>
                <a:gridCol w="365082"/>
                <a:gridCol w="639549"/>
                <a:gridCol w="219025"/>
                <a:gridCol w="722387"/>
                <a:gridCol w="188750"/>
                <a:gridCol w="823527"/>
                <a:gridCol w="175218"/>
                <a:gridCol w="823527"/>
              </a:tblGrid>
              <a:tr h="259711">
                <a:tc rowSpan="2">
                  <a:txBody>
                    <a:bodyPr/>
                    <a:lstStyle/>
                    <a:p>
                      <a:pPr algn="ctr"/>
                      <a:endParaRPr lang="en-NZ" sz="1000" dirty="0">
                        <a:solidFill>
                          <a:schemeClr val="bg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NZ" sz="10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Size</a:t>
                      </a:r>
                      <a:endParaRPr lang="en-NZ" sz="1000" dirty="0">
                        <a:solidFill>
                          <a:schemeClr val="bg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NZ" sz="10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Quantity</a:t>
                      </a:r>
                      <a:endParaRPr lang="en-NZ" sz="1000" dirty="0">
                        <a:solidFill>
                          <a:schemeClr val="bg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rgbClr val="FFCC00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en-NZ" sz="10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Assembled</a:t>
                      </a:r>
                      <a:r>
                        <a:rPr lang="en-NZ" sz="100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 Filter Pricing</a:t>
                      </a:r>
                      <a:endParaRPr lang="en-NZ" sz="1000" dirty="0">
                        <a:solidFill>
                          <a:schemeClr val="bg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CC0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en-NZ" sz="13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 anchor="ctr">
                    <a:solidFill>
                      <a:srgbClr val="330175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NZ" sz="1000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Individual Parts Pricing</a:t>
                      </a:r>
                      <a:endParaRPr lang="en-NZ" sz="1000" dirty="0">
                        <a:solidFill>
                          <a:schemeClr val="bg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NZ" sz="10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>
                    <a:solidFill>
                      <a:srgbClr val="33017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NZ" sz="1000" dirty="0">
                        <a:solidFill>
                          <a:schemeClr val="bg1"/>
                        </a:solidFill>
                      </a:endParaRPr>
                    </a:p>
                  </a:txBody>
                  <a:tcPr marL="45720" marR="45720" anchor="ctr">
                    <a:solidFill>
                      <a:srgbClr val="33017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259711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0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Housing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017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0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Insert</a:t>
                      </a:r>
                    </a:p>
                  </a:txBody>
                  <a:tcPr marL="45720" marR="45720" anchor="ctr"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017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24638">
                <a:tc>
                  <a:txBody>
                    <a:bodyPr/>
                    <a:lstStyle/>
                    <a:p>
                      <a:pPr algn="ctr"/>
                      <a:endParaRPr lang="en-NZ" sz="14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NZ" sz="900" b="1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1.0”</a:t>
                      </a:r>
                      <a:endParaRPr lang="en-NZ" sz="900" b="1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B w="12700" cmpd="sng"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1</a:t>
                      </a:r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NZ" sz="900" b="1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SDL F01</a:t>
                      </a:r>
                      <a:endParaRPr lang="en-NZ" sz="900" b="1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vert="vert270" anchor="ctr"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$710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900" b="1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SDL</a:t>
                      </a:r>
                      <a:r>
                        <a:rPr lang="en-NZ" sz="900" b="1" baseline="0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 F01H</a:t>
                      </a:r>
                      <a:endParaRPr lang="en-NZ" sz="900" b="1" dirty="0" smtClean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$380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NZ" sz="900" b="1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SDL F01I</a:t>
                      </a:r>
                      <a:endParaRPr lang="en-NZ" sz="900" b="1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vert="vert27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$330</a:t>
                      </a:r>
                      <a:endParaRPr lang="en-NZ" sz="900" dirty="0" smtClean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24638">
                <a:tc>
                  <a:txBody>
                    <a:bodyPr/>
                    <a:lstStyle/>
                    <a:p>
                      <a:endParaRPr lang="en-NZ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 sz="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B w="12700" cmpd="sng"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2-4</a:t>
                      </a:r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$630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$340</a:t>
                      </a:r>
                      <a:endParaRPr lang="en-NZ" sz="900" dirty="0" smtClean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</a:t>
                      </a: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290</a:t>
                      </a:r>
                      <a:endParaRPr lang="en-NZ" sz="900" dirty="0" smtClean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24638">
                <a:tc>
                  <a:txBody>
                    <a:bodyPr/>
                    <a:lstStyle/>
                    <a:p>
                      <a:endParaRPr lang="en-NZ" sz="14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NZ" sz="900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 marL="45720" marR="45720" anchor="ctr">
                    <a:lnB w="12700" cmpd="sng">
                      <a:noFill/>
                    </a:lnB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5+</a:t>
                      </a:r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B w="12700" cmpd="sng">
                      <a:noFill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$590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$320</a:t>
                      </a:r>
                      <a:endParaRPr lang="en-NZ" sz="900" dirty="0" smtClean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 dirty="0"/>
                    </a:p>
                  </a:txBody>
                  <a:tcPr marL="45720" marR="45720" anchor="ctr"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</a:t>
                      </a: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270</a:t>
                      </a:r>
                      <a:endParaRPr lang="en-NZ" sz="900" dirty="0" smtClean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612000">
                <a:tc>
                  <a:txBody>
                    <a:bodyPr/>
                    <a:lstStyle/>
                    <a:p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vert="vert270" anchor="ctr">
                    <a:lnL w="12700" cmpd="sng">
                      <a:noFill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900" dirty="0" smtClean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vert="vert27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900" dirty="0" smtClean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5652">
                <a:tc>
                  <a:txBody>
                    <a:bodyPr/>
                    <a:lstStyle/>
                    <a:p>
                      <a:pPr algn="ctr"/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NZ" sz="900" b="1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1.5”</a:t>
                      </a:r>
                      <a:endParaRPr lang="en-NZ" sz="900" b="1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1</a:t>
                      </a:r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NZ" sz="900" b="1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SDL F015</a:t>
                      </a:r>
                      <a:endParaRPr lang="en-NZ" sz="900" b="1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vert="vert270" anchor="ctr"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$780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NZ" sz="900" b="1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SDL F015H</a:t>
                      </a:r>
                    </a:p>
                  </a:txBody>
                  <a:tcPr marL="45720" marR="45720"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</a:t>
                      </a: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450</a:t>
                      </a:r>
                      <a:endParaRPr lang="en-NZ" sz="900" dirty="0" smtClean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NZ" sz="9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SDL F015I</a:t>
                      </a:r>
                      <a:endParaRPr lang="en-NZ" sz="900" b="1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vert="vert270" anchor="ctr"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$330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5652">
                <a:tc>
                  <a:txBody>
                    <a:bodyPr/>
                    <a:lstStyle/>
                    <a:p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2-4</a:t>
                      </a:r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$690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$400</a:t>
                      </a:r>
                      <a:endParaRPr lang="en-NZ" sz="900" dirty="0" smtClean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NZ" sz="90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45720" marR="4572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$290</a:t>
                      </a:r>
                      <a:endParaRPr lang="en-NZ" sz="900" dirty="0" smtClean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5652">
                <a:tc>
                  <a:txBody>
                    <a:bodyPr/>
                    <a:lstStyle/>
                    <a:p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NZ" sz="900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 marL="45720" marR="45720" anchor="ctr"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5+</a:t>
                      </a:r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anchor="ctr"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$650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</a:t>
                      </a: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380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NZ" sz="900" dirty="0">
                        <a:solidFill>
                          <a:srgbClr val="FF0000"/>
                        </a:solidFill>
                      </a:endParaRPr>
                    </a:p>
                  </a:txBody>
                  <a:tcPr marL="45720" marR="45720" anchor="ctr">
                    <a:lnB w="952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</a:t>
                      </a: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270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5652">
                <a:tc>
                  <a:txBody>
                    <a:bodyPr/>
                    <a:lstStyle/>
                    <a:p>
                      <a:pPr algn="ctr"/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NZ" sz="900" b="1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2.0”</a:t>
                      </a:r>
                      <a:endParaRPr lang="en-NZ" sz="900" b="1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1</a:t>
                      </a:r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NZ" sz="900" b="1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SDL F02</a:t>
                      </a:r>
                      <a:endParaRPr lang="en-NZ" sz="900" b="1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vert="vert270" anchor="ctr"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$780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900" b="1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SDL F02H</a:t>
                      </a:r>
                    </a:p>
                  </a:txBody>
                  <a:tcPr marL="45720" marR="45720"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</a:t>
                      </a: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450</a:t>
                      </a:r>
                      <a:endParaRPr lang="en-NZ" sz="900" dirty="0" smtClean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NZ" sz="9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SDL F02I</a:t>
                      </a:r>
                      <a:endParaRPr lang="en-NZ" sz="900" b="1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vert="vert270" anchor="ctr"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$330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5652">
                <a:tc>
                  <a:txBody>
                    <a:bodyPr/>
                    <a:lstStyle/>
                    <a:p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2-4</a:t>
                      </a:r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$690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$400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NZ" sz="900" dirty="0">
                        <a:solidFill>
                          <a:srgbClr val="FF0000"/>
                        </a:solidFill>
                      </a:endParaRPr>
                    </a:p>
                  </a:txBody>
                  <a:tcPr marL="45720" marR="4572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$290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5652">
                <a:tc>
                  <a:txBody>
                    <a:bodyPr/>
                    <a:lstStyle/>
                    <a:p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NZ" sz="900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 marL="45720" marR="45720" anchor="ctr"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5+</a:t>
                      </a:r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anchor="ctr"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$650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</a:t>
                      </a: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380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NZ" sz="900" dirty="0">
                        <a:solidFill>
                          <a:srgbClr val="FF0000"/>
                        </a:solidFill>
                      </a:endParaRPr>
                    </a:p>
                  </a:txBody>
                  <a:tcPr marL="45720" marR="45720" anchor="ctr">
                    <a:lnB w="952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</a:t>
                      </a: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270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5652">
                <a:tc>
                  <a:txBody>
                    <a:bodyPr/>
                    <a:lstStyle/>
                    <a:p>
                      <a:pPr algn="ctr"/>
                      <a:endParaRPr lang="en-NZ" sz="900" b="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NZ" sz="900" b="1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2.5”</a:t>
                      </a:r>
                      <a:endParaRPr lang="en-NZ" sz="900" b="1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1</a:t>
                      </a:r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NZ" sz="900" b="1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SDL F025</a:t>
                      </a:r>
                      <a:endParaRPr lang="en-NZ" sz="900" b="1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vert="vert270" anchor="ctr"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$890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900" b="1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SDL F025H</a:t>
                      </a:r>
                    </a:p>
                  </a:txBody>
                  <a:tcPr marL="45720" marR="45720"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$520</a:t>
                      </a:r>
                      <a:endParaRPr lang="en-NZ" sz="900" dirty="0" smtClean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NZ" sz="9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SDL F025I</a:t>
                      </a:r>
                      <a:endParaRPr lang="en-NZ" sz="900" b="1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vert="vert270" anchor="ctr"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</a:t>
                      </a: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370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5652">
                <a:tc>
                  <a:txBody>
                    <a:bodyPr/>
                    <a:lstStyle/>
                    <a:p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2-4</a:t>
                      </a:r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$810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</a:t>
                      </a: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470</a:t>
                      </a:r>
                      <a:endParaRPr lang="en-NZ" sz="900" dirty="0" smtClean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NZ" sz="900" dirty="0">
                        <a:solidFill>
                          <a:srgbClr val="FF0000"/>
                        </a:solidFill>
                      </a:endParaRPr>
                    </a:p>
                  </a:txBody>
                  <a:tcPr marL="45720" marR="4572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$340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5652">
                <a:tc>
                  <a:txBody>
                    <a:bodyPr/>
                    <a:lstStyle/>
                    <a:p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NZ" sz="900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 marL="45720" marR="45720" anchor="ctr"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5+</a:t>
                      </a:r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anchor="ctr"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$760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</a:t>
                      </a: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450</a:t>
                      </a:r>
                      <a:endParaRPr lang="en-NZ" sz="900" dirty="0" smtClean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NZ" sz="900" dirty="0">
                        <a:solidFill>
                          <a:srgbClr val="FF0000"/>
                        </a:solidFill>
                      </a:endParaRPr>
                    </a:p>
                  </a:txBody>
                  <a:tcPr marL="45720" marR="45720" anchor="ctr">
                    <a:lnB w="952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$310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5652">
                <a:tc>
                  <a:txBody>
                    <a:bodyPr/>
                    <a:lstStyle/>
                    <a:p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NZ" sz="900" b="1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3.0”</a:t>
                      </a:r>
                      <a:endParaRPr lang="en-NZ" sz="900" b="1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1</a:t>
                      </a:r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NZ" sz="900" b="1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SDL</a:t>
                      </a:r>
                      <a:r>
                        <a:rPr lang="en-NZ" sz="900" b="1" baseline="0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 F03</a:t>
                      </a:r>
                      <a:endParaRPr lang="en-NZ" sz="900" b="1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$900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900" b="1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SDL F03H</a:t>
                      </a:r>
                    </a:p>
                  </a:txBody>
                  <a:tcPr marL="45720" marR="45720"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$530</a:t>
                      </a:r>
                      <a:endParaRPr lang="en-NZ" sz="900" dirty="0" smtClean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NZ" sz="9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SDL F03I</a:t>
                      </a:r>
                      <a:endParaRPr lang="en-NZ" sz="900" b="1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</a:t>
                      </a: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370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5652">
                <a:tc>
                  <a:txBody>
                    <a:bodyPr/>
                    <a:lstStyle/>
                    <a:p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2-4</a:t>
                      </a:r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$830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</a:t>
                      </a: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480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NZ" sz="900" dirty="0">
                        <a:solidFill>
                          <a:srgbClr val="FF0000"/>
                        </a:solidFill>
                      </a:endParaRPr>
                    </a:p>
                  </a:txBody>
                  <a:tcPr marL="45720" marR="4572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</a:t>
                      </a: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350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55652">
                <a:tc rowSpan="2">
                  <a:txBody>
                    <a:bodyPr/>
                    <a:lstStyle/>
                    <a:p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NZ" sz="900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 marL="45720" marR="45720" anchor="ctr">
                    <a:lnB w="952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5+</a:t>
                      </a:r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$800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</a:t>
                      </a: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460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NZ" sz="900" dirty="0">
                        <a:solidFill>
                          <a:srgbClr val="FF0000"/>
                        </a:solidFill>
                      </a:endParaRPr>
                    </a:p>
                  </a:txBody>
                  <a:tcPr marL="45720" marR="4572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$340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15518">
                <a:tc vMerge="1">
                  <a:txBody>
                    <a:bodyPr/>
                    <a:lstStyle/>
                    <a:p>
                      <a:endParaRPr lang="en-NZ" sz="900" dirty="0"/>
                    </a:p>
                  </a:txBody>
                  <a:tcPr marL="45720" marR="45720" anchor="ctr">
                    <a:lnR w="12700" cmpd="sng">
                      <a:noFill/>
                    </a:lnR>
                    <a:lnT w="952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sz="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vert="vert270" anchor="ctr"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900" dirty="0" smtClean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vert="vert27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900" dirty="0">
                        <a:solidFill>
                          <a:srgbClr val="FF0000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NZ" sz="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vert="vert270" anchor="ctr">
                    <a:lnL w="12700" cmpd="sng">
                      <a:noFill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4929">
                <a:tc>
                  <a:txBody>
                    <a:bodyPr/>
                    <a:lstStyle/>
                    <a:p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NZ" sz="900" b="1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4.0”</a:t>
                      </a:r>
                      <a:endParaRPr lang="en-NZ" sz="900" b="1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1</a:t>
                      </a:r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NZ" sz="900" b="1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SDL F04</a:t>
                      </a:r>
                      <a:endParaRPr lang="en-NZ" sz="900" b="1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vert="vert270" anchor="ctr"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</a:t>
                      </a: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1460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9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SDL F04H</a:t>
                      </a:r>
                    </a:p>
                  </a:txBody>
                  <a:tcPr marL="45720" marR="45720"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$910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NZ" sz="9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SDL F04I</a:t>
                      </a:r>
                      <a:endParaRPr lang="en-NZ" sz="900" b="1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</a:t>
                      </a: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550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43479">
                <a:tc>
                  <a:txBody>
                    <a:bodyPr/>
                    <a:lstStyle/>
                    <a:p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B w="12700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2-4</a:t>
                      </a:r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</a:t>
                      </a: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1390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$860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NZ" sz="900" dirty="0">
                        <a:solidFill>
                          <a:srgbClr val="FF0000"/>
                        </a:solidFill>
                      </a:endParaRPr>
                    </a:p>
                  </a:txBody>
                  <a:tcPr marL="45720" marR="45720" anchor="ctr"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$530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46878">
                <a:tc>
                  <a:txBody>
                    <a:bodyPr/>
                    <a:lstStyle/>
                    <a:p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NZ" sz="900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 marL="45720" marR="45720" anchor="ctr">
                    <a:solidFill>
                      <a:srgbClr val="E2E2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5+</a:t>
                      </a:r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anchor="ctr"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</a:t>
                      </a: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1340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$830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NZ" sz="900" dirty="0">
                        <a:solidFill>
                          <a:srgbClr val="FF0000"/>
                        </a:solidFill>
                      </a:endParaRPr>
                    </a:p>
                  </a:txBody>
                  <a:tcPr marL="45720" marR="45720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$510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43479">
                <a:tc rowSpan="2">
                  <a:txBody>
                    <a:bodyPr/>
                    <a:lstStyle/>
                    <a:p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NZ" sz="900" b="1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6.0”</a:t>
                      </a:r>
                      <a:endParaRPr lang="en-NZ" sz="900" b="1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1</a:t>
                      </a:r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NZ" sz="900" b="1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SDL F06</a:t>
                      </a:r>
                      <a:endParaRPr lang="en-NZ" sz="900" b="1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vert="vert27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$2010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9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SDL F06H</a:t>
                      </a:r>
                    </a:p>
                  </a:txBody>
                  <a:tcPr marL="45720" marR="45720" vert="vert27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</a:t>
                      </a: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1180</a:t>
                      </a:r>
                      <a:endParaRPr lang="en-NZ" sz="900" dirty="0" smtClean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NZ" sz="9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SDL F06I</a:t>
                      </a:r>
                      <a:endParaRPr lang="en-NZ" sz="900" b="1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vert="vert270" anchor="ctr"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$830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T w="19050" cap="flat" cmpd="sng" algn="ctr">
                      <a:solidFill>
                        <a:srgbClr val="3301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75749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sz="900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 marL="45720" marR="45720" anchor="ctr"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$1950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</a:t>
                      </a: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1150</a:t>
                      </a:r>
                      <a:endParaRPr lang="en-NZ" sz="900" dirty="0" smtClean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NZ" sz="900" dirty="0">
                        <a:solidFill>
                          <a:srgbClr val="FF0000"/>
                        </a:solidFill>
                      </a:endParaRPr>
                    </a:p>
                  </a:txBody>
                  <a:tcPr marL="45720" marR="4572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$800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43479">
                <a:tc rowSpan="2">
                  <a:txBody>
                    <a:bodyPr/>
                    <a:lstStyle/>
                    <a:p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2-4</a:t>
                      </a:r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NZ" sz="900" dirty="0"/>
                    </a:p>
                  </a:txBody>
                  <a:tcPr marL="45720" marR="45720" anchor="ctr">
                    <a:solidFill>
                      <a:srgbClr val="E2E2E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sz="900" dirty="0" smtClean="0"/>
                    </a:p>
                  </a:txBody>
                  <a:tcPr marL="45720" marR="4572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243479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5+</a:t>
                      </a:r>
                      <a:endParaRPr lang="en-NZ" sz="900" dirty="0"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$1910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</a:t>
                      </a: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1120</a:t>
                      </a:r>
                      <a:endParaRPr lang="en-NZ" sz="900" dirty="0" smtClean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NZ" sz="900" dirty="0">
                        <a:solidFill>
                          <a:srgbClr val="FF0000"/>
                        </a:solidFill>
                      </a:endParaRPr>
                    </a:p>
                  </a:txBody>
                  <a:tcPr marL="45720" marR="45720" anchor="ctr">
                    <a:lnR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$</a:t>
                      </a:r>
                      <a:r>
                        <a:rPr lang="en-NZ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Ebrima" panose="02000000000000000000" pitchFamily="2" charset="0"/>
                          <a:cs typeface="Arial" pitchFamily="34" charset="0"/>
                        </a:rPr>
                        <a:t>790</a:t>
                      </a:r>
                      <a:endParaRPr lang="en-NZ" sz="900" dirty="0">
                        <a:solidFill>
                          <a:schemeClr val="tx1"/>
                        </a:solidFill>
                        <a:latin typeface="Arial" pitchFamily="34" charset="0"/>
                        <a:ea typeface="Ebrima" panose="02000000000000000000" pitchFamily="2" charset="0"/>
                        <a:cs typeface="Arial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2E2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0" r="5008" b="8338"/>
          <a:stretch/>
        </p:blipFill>
        <p:spPr bwMode="auto">
          <a:xfrm>
            <a:off x="350661" y="2654301"/>
            <a:ext cx="955479" cy="1542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26" y="4971385"/>
            <a:ext cx="962025" cy="1688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034" y="7552971"/>
            <a:ext cx="889000" cy="1594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8086256"/>
              </p:ext>
            </p:extLst>
          </p:nvPr>
        </p:nvGraphicFramePr>
        <p:xfrm>
          <a:off x="5644444" y="2130223"/>
          <a:ext cx="1049867" cy="296608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049867"/>
              </a:tblGrid>
              <a:tr h="344253"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Available Aperture Sizes</a:t>
                      </a:r>
                      <a:endParaRPr lang="en-NZ" sz="1000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 anchor="ctr">
                    <a:solidFill>
                      <a:srgbClr val="330175"/>
                    </a:solidFill>
                  </a:tcPr>
                </a:tc>
              </a:tr>
              <a:tr h="268562"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1.00mm</a:t>
                      </a:r>
                      <a:endParaRPr lang="en-NZ" sz="900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12211"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1.25mm</a:t>
                      </a:r>
                      <a:endParaRPr lang="en-NZ" sz="900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</a:tr>
              <a:tr h="243883"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1.50mm</a:t>
                      </a:r>
                      <a:endParaRPr lang="en-NZ" sz="900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87056"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2.00mm</a:t>
                      </a:r>
                      <a:endParaRPr lang="en-NZ" sz="900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</a:tr>
              <a:tr h="187056"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2.50mm</a:t>
                      </a:r>
                      <a:endParaRPr lang="en-NZ" sz="900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87056"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3.00mm</a:t>
                      </a:r>
                      <a:endParaRPr lang="en-NZ" sz="900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</a:tr>
              <a:tr h="187056"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4.00mm</a:t>
                      </a:r>
                      <a:endParaRPr lang="en-NZ" sz="900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87056"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5.00mm</a:t>
                      </a:r>
                      <a:endParaRPr lang="en-NZ" sz="900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</a:tr>
              <a:tr h="187056"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6.00mm</a:t>
                      </a:r>
                      <a:endParaRPr lang="en-NZ" sz="900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87056"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6.35mm</a:t>
                      </a:r>
                      <a:endParaRPr lang="en-NZ" sz="900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 anchor="ctr">
                    <a:solidFill>
                      <a:srgbClr val="D9D9D9"/>
                    </a:solidFill>
                  </a:tcPr>
                </a:tc>
              </a:tr>
              <a:tr h="187056">
                <a:tc>
                  <a:txBody>
                    <a:bodyPr/>
                    <a:lstStyle/>
                    <a:p>
                      <a:pPr algn="ctr"/>
                      <a:r>
                        <a:rPr lang="en-NZ" sz="900" dirty="0" smtClean="0">
                          <a:latin typeface="Ebrima" panose="02000000000000000000" pitchFamily="2" charset="0"/>
                          <a:ea typeface="Ebrima" panose="02000000000000000000" pitchFamily="2" charset="0"/>
                          <a:cs typeface="Ebrima" panose="02000000000000000000" pitchFamily="2" charset="0"/>
                        </a:rPr>
                        <a:t>8.00mm</a:t>
                      </a:r>
                      <a:endParaRPr lang="en-NZ" sz="900" dirty="0">
                        <a:latin typeface="Ebrima" panose="02000000000000000000" pitchFamily="2" charset="0"/>
                        <a:ea typeface="Ebrima" panose="02000000000000000000" pitchFamily="2" charset="0"/>
                        <a:cs typeface="Ebrima" panose="02000000000000000000" pitchFamily="2" charset="0"/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Rectangle 15"/>
          <p:cNvSpPr/>
          <p:nvPr/>
        </p:nvSpPr>
        <p:spPr>
          <a:xfrm>
            <a:off x="169333" y="135466"/>
            <a:ext cx="325966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900" b="1" dirty="0" smtClean="0">
                <a:solidFill>
                  <a:srgbClr val="330175"/>
                </a:solidFill>
                <a:latin typeface="Arial" pitchFamily="34" charset="0"/>
                <a:cs typeface="Arial" pitchFamily="34" charset="0"/>
              </a:rPr>
              <a:t>CONTACT SDL</a:t>
            </a:r>
          </a:p>
          <a:p>
            <a:r>
              <a:rPr lang="en-NZ" sz="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For more information </a:t>
            </a:r>
          </a:p>
          <a:p>
            <a:r>
              <a:rPr lang="en-NZ" sz="900" b="1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PH</a:t>
            </a:r>
            <a:r>
              <a:rPr lang="en-NZ" sz="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+64 7 849 1005</a:t>
            </a:r>
          </a:p>
          <a:p>
            <a:r>
              <a:rPr lang="en-NZ" sz="900" b="1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EMAIL</a:t>
            </a:r>
            <a:r>
              <a:rPr lang="en-NZ" sz="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design@stainlessdesign.co.nz </a:t>
            </a:r>
          </a:p>
          <a:p>
            <a:r>
              <a:rPr lang="en-NZ" sz="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www.stainlessdesign.co.nz </a:t>
            </a:r>
            <a:endParaRPr lang="en-NZ" sz="12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-31872" y="9219469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400" b="1" dirty="0" smtClean="0">
                <a:solidFill>
                  <a:srgbClr val="28015B"/>
                </a:solidFill>
              </a:rPr>
              <a:t>					         Issue Date: </a:t>
            </a:r>
            <a:r>
              <a:rPr lang="en-NZ" sz="1400" b="1" dirty="0" smtClean="0">
                <a:solidFill>
                  <a:srgbClr val="28015B"/>
                </a:solidFill>
              </a:rPr>
              <a:t>03/10</a:t>
            </a:r>
            <a:r>
              <a:rPr lang="en-NZ" sz="1400" b="1" dirty="0" smtClean="0">
                <a:solidFill>
                  <a:srgbClr val="28015B"/>
                </a:solidFill>
              </a:rPr>
              <a:t>/2018</a:t>
            </a:r>
            <a:endParaRPr lang="en-NZ" sz="1400" b="1" dirty="0">
              <a:solidFill>
                <a:srgbClr val="28015B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1847119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400" b="1" dirty="0" smtClean="0">
                <a:solidFill>
                  <a:srgbClr val="28015B"/>
                </a:solidFill>
              </a:rPr>
              <a:t>316 STAINLESS STEEL</a:t>
            </a:r>
            <a:endParaRPr lang="en-NZ" sz="1400" b="1" dirty="0">
              <a:solidFill>
                <a:srgbClr val="28015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rochur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Brochure</Template>
  <TotalTime>5080</TotalTime>
  <Words>257</Words>
  <Application>Microsoft Office PowerPoint</Application>
  <PresentationFormat>A4 Paper (210x297 mm)</PresentationFormat>
  <Paragraphs>139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Brochure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toby</dc:creator>
  <cp:lastModifiedBy>Yosuke Suto</cp:lastModifiedBy>
  <cp:revision>392</cp:revision>
  <cp:lastPrinted>2014-11-27T00:57:14Z</cp:lastPrinted>
  <dcterms:created xsi:type="dcterms:W3CDTF">2009-11-09T02:35:13Z</dcterms:created>
  <dcterms:modified xsi:type="dcterms:W3CDTF">2018-10-02T20:36:10Z</dcterms:modified>
</cp:coreProperties>
</file>